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8" r:id="rId3"/>
    <p:sldId id="359" r:id="rId4"/>
    <p:sldId id="360" r:id="rId5"/>
    <p:sldId id="374" r:id="rId6"/>
    <p:sldId id="373" r:id="rId7"/>
    <p:sldId id="361" r:id="rId8"/>
    <p:sldId id="362" r:id="rId9"/>
    <p:sldId id="363" r:id="rId10"/>
    <p:sldId id="364" r:id="rId11"/>
    <p:sldId id="366" r:id="rId12"/>
    <p:sldId id="365" r:id="rId13"/>
    <p:sldId id="367" r:id="rId14"/>
    <p:sldId id="368" r:id="rId15"/>
    <p:sldId id="369" r:id="rId16"/>
    <p:sldId id="370" r:id="rId17"/>
    <p:sldId id="371" r:id="rId18"/>
    <p:sldId id="357" r:id="rId19"/>
    <p:sldId id="372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ijetli stil 1 - Isticanj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ijetli stil 1 - Isticanj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20.9.2022.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earningapps.org/watch?v=p99t15uk518" TargetMode="External"/><Relationship Id="rId4" Type="http://schemas.openxmlformats.org/officeDocument/2006/relationships/hyperlink" Target="https://www.e-sfera.hr/dodatni-digitalni-sadrzaji/b825980f-c02a-46f9-b98c-515f796fd6b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b825980f-c02a-46f9-b98c-515f796fd6b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b825980f-c02a-46f9-b98c-515f796fd6b6/assets/audio/42_unit_6_clive_4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www.e-sfera.hr/dodatni-digitalni-sadrzaji/b825980f-c02a-46f9-b98c-515f796fd6b6/assets/audio/43_unit_6_daisy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b825980f-c02a-46f9-b98c-515f796fd6b6/assets/audio/44_unit_6_amy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6: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Around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/>
              <a:t>Exploring the world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12845BB-5B41-4E26-B346-626723B2AB04}"/>
              </a:ext>
            </a:extLst>
          </p:cNvPr>
          <p:cNvSpPr txBox="1"/>
          <p:nvPr/>
        </p:nvSpPr>
        <p:spPr>
          <a:xfrm>
            <a:off x="634701" y="430306"/>
            <a:ext cx="1027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How do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form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short </a:t>
            </a:r>
            <a:r>
              <a:rPr lang="hr-HR" sz="2800" dirty="0" err="1"/>
              <a:t>adjectives</a:t>
            </a:r>
            <a:r>
              <a:rPr lang="hr-HR" sz="2800" dirty="0"/>
              <a:t>?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9FE0E8C-8B25-43AB-BEC9-11E58264D25F}"/>
              </a:ext>
            </a:extLst>
          </p:cNvPr>
          <p:cNvSpPr txBox="1"/>
          <p:nvPr/>
        </p:nvSpPr>
        <p:spPr>
          <a:xfrm>
            <a:off x="2409713" y="1369545"/>
            <a:ext cx="6679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We</a:t>
            </a:r>
            <a:r>
              <a:rPr lang="hr-HR" sz="2800" b="1" dirty="0"/>
              <a:t> </a:t>
            </a:r>
            <a:r>
              <a:rPr lang="hr-HR" sz="2800" b="1" dirty="0" err="1"/>
              <a:t>add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suffix</a:t>
            </a:r>
            <a:r>
              <a:rPr lang="hr-HR" sz="2800" b="1" dirty="0"/>
              <a:t> </a:t>
            </a:r>
            <a:r>
              <a:rPr lang="hr-HR" sz="2800" b="1" dirty="0">
                <a:solidFill>
                  <a:srgbClr val="FF0000"/>
                </a:solidFill>
              </a:rPr>
              <a:t>–</a:t>
            </a:r>
            <a:r>
              <a:rPr lang="hr-HR" sz="2800" b="1" dirty="0" err="1">
                <a:solidFill>
                  <a:srgbClr val="FF0000"/>
                </a:solidFill>
              </a:rPr>
              <a:t>er</a:t>
            </a:r>
            <a:r>
              <a:rPr lang="hr-HR" sz="2800" b="1" dirty="0">
                <a:solidFill>
                  <a:srgbClr val="FF0000"/>
                </a:solidFill>
              </a:rPr>
              <a:t> </a:t>
            </a:r>
            <a:r>
              <a:rPr lang="hr-HR" sz="2800" b="1" dirty="0"/>
              <a:t>to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adjective</a:t>
            </a:r>
            <a:r>
              <a:rPr lang="hr-HR" sz="2800" b="1" dirty="0"/>
              <a:t>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6D46B97-0F3B-436E-8ED8-9D22919827FA}"/>
              </a:ext>
            </a:extLst>
          </p:cNvPr>
          <p:cNvSpPr txBox="1"/>
          <p:nvPr/>
        </p:nvSpPr>
        <p:spPr>
          <a:xfrm>
            <a:off x="1011218" y="2323652"/>
            <a:ext cx="1038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small </a:t>
            </a:r>
            <a:r>
              <a:rPr lang="hr-HR" sz="2800">
                <a:sym typeface="Wingdings" panose="05000000000000000000" pitchFamily="2" charset="2"/>
              </a:rPr>
              <a:t> small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 </a:t>
            </a:r>
            <a:r>
              <a:rPr lang="hr-HR" sz="2800">
                <a:sym typeface="Wingdings" panose="05000000000000000000" pitchFamily="2" charset="2"/>
              </a:rPr>
              <a:t>            hot  hott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r>
              <a:rPr lang="hr-HR" sz="2800">
                <a:sym typeface="Wingdings" panose="05000000000000000000" pitchFamily="2" charset="2"/>
              </a:rPr>
              <a:t>                  long  long</a:t>
            </a:r>
            <a:r>
              <a:rPr lang="hr-HR" sz="2800">
                <a:solidFill>
                  <a:srgbClr val="FF0000"/>
                </a:solidFill>
                <a:sym typeface="Wingdings" panose="05000000000000000000" pitchFamily="2" charset="2"/>
              </a:rPr>
              <a:t>er</a:t>
            </a:r>
            <a:endParaRPr lang="hr-HR" sz="2800">
              <a:solidFill>
                <a:srgbClr val="FF000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93803D6-0D8A-46AC-A934-5858F1E5B9FE}"/>
              </a:ext>
            </a:extLst>
          </p:cNvPr>
          <p:cNvSpPr txBox="1"/>
          <p:nvPr/>
        </p:nvSpPr>
        <p:spPr>
          <a:xfrm>
            <a:off x="1011218" y="3309057"/>
            <a:ext cx="1027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How do </a:t>
            </a:r>
            <a:r>
              <a:rPr lang="hr-HR" sz="2800" dirty="0" err="1"/>
              <a:t>we</a:t>
            </a:r>
            <a:r>
              <a:rPr lang="hr-HR" sz="2800" dirty="0"/>
              <a:t> </a:t>
            </a:r>
            <a:r>
              <a:rPr lang="hr-HR" sz="2800" dirty="0" err="1"/>
              <a:t>form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comparative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long</a:t>
            </a:r>
            <a:r>
              <a:rPr lang="hr-HR" sz="2800" dirty="0"/>
              <a:t> </a:t>
            </a:r>
            <a:r>
              <a:rPr lang="hr-HR" sz="2800" dirty="0" err="1"/>
              <a:t>adjectives</a:t>
            </a:r>
            <a:r>
              <a:rPr lang="hr-HR" sz="2800" dirty="0"/>
              <a:t>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CDF2339-9582-4AAC-B674-351EE083F73C}"/>
              </a:ext>
            </a:extLst>
          </p:cNvPr>
          <p:cNvSpPr txBox="1"/>
          <p:nvPr/>
        </p:nvSpPr>
        <p:spPr>
          <a:xfrm>
            <a:off x="634701" y="5456114"/>
            <a:ext cx="10531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dangerous </a:t>
            </a:r>
            <a:r>
              <a:rPr lang="hr-HR" sz="2800">
                <a:sym typeface="Wingdings" panose="05000000000000000000" pitchFamily="2" charset="2"/>
              </a:rPr>
              <a:t>                                                     </a:t>
            </a:r>
          </a:p>
          <a:p>
            <a:r>
              <a:rPr lang="hr-HR" sz="2800">
                <a:sym typeface="Wingdings" panose="05000000000000000000" pitchFamily="2" charset="2"/>
              </a:rPr>
              <a:t>interesting </a:t>
            </a:r>
            <a:endParaRPr lang="hr-HR" sz="280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68348A0-4856-4FF4-9C5F-7ACA02B28645}"/>
              </a:ext>
            </a:extLst>
          </p:cNvPr>
          <p:cNvSpPr txBox="1"/>
          <p:nvPr/>
        </p:nvSpPr>
        <p:spPr>
          <a:xfrm>
            <a:off x="2047617" y="4336419"/>
            <a:ext cx="6794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We</a:t>
            </a:r>
            <a:r>
              <a:rPr lang="hr-HR" sz="2800" b="1" dirty="0"/>
              <a:t> </a:t>
            </a:r>
            <a:r>
              <a:rPr lang="hr-HR" sz="2800" b="1" dirty="0" err="1"/>
              <a:t>add</a:t>
            </a:r>
            <a:r>
              <a:rPr lang="hr-HR" sz="2800" b="1" dirty="0"/>
              <a:t> </a:t>
            </a:r>
            <a:r>
              <a:rPr lang="hr-HR" sz="2800" b="1" dirty="0">
                <a:solidFill>
                  <a:srgbClr val="FF0000"/>
                </a:solidFill>
              </a:rPr>
              <a:t>”more” </a:t>
            </a:r>
            <a:r>
              <a:rPr lang="hr-HR" sz="2800" b="1" dirty="0" err="1"/>
              <a:t>before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adjective</a:t>
            </a:r>
            <a:r>
              <a:rPr lang="hr-HR" sz="2800" b="1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A56A8E6-B26E-4BE3-BCBA-364CB919919E}"/>
              </a:ext>
            </a:extLst>
          </p:cNvPr>
          <p:cNvSpPr txBox="1"/>
          <p:nvPr/>
        </p:nvSpPr>
        <p:spPr>
          <a:xfrm>
            <a:off x="2944167" y="5456114"/>
            <a:ext cx="3151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00B0F0"/>
                </a:solidFill>
              </a:rPr>
              <a:t>more</a:t>
            </a:r>
            <a:r>
              <a:rPr lang="hr-HR" sz="2800"/>
              <a:t>  dangerous</a:t>
            </a:r>
          </a:p>
          <a:p>
            <a:r>
              <a:rPr lang="hr-HR" sz="2800">
                <a:solidFill>
                  <a:srgbClr val="00B0F0"/>
                </a:solidFill>
              </a:rPr>
              <a:t>more</a:t>
            </a:r>
            <a:r>
              <a:rPr lang="hr-HR" sz="2800"/>
              <a:t> interesting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88BCFFF-C768-4CCA-8A14-205DF5F3556A}"/>
              </a:ext>
            </a:extLst>
          </p:cNvPr>
          <p:cNvSpPr txBox="1"/>
          <p:nvPr/>
        </p:nvSpPr>
        <p:spPr>
          <a:xfrm>
            <a:off x="6169688" y="5456114"/>
            <a:ext cx="567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/>
              <a:t>opasan </a:t>
            </a:r>
            <a:r>
              <a:rPr lang="hr-HR" sz="2800" i="1">
                <a:sym typeface="Wingdings" panose="05000000000000000000" pitchFamily="2" charset="2"/>
              </a:rPr>
              <a:t> opasniji</a:t>
            </a:r>
          </a:p>
          <a:p>
            <a:r>
              <a:rPr lang="hr-HR" sz="2800" i="1">
                <a:sym typeface="Wingdings" panose="05000000000000000000" pitchFamily="2" charset="2"/>
              </a:rPr>
              <a:t>zanimljiv  zanimljiviji</a:t>
            </a:r>
            <a:endParaRPr lang="hr-HR" sz="2800" i="1"/>
          </a:p>
        </p:txBody>
      </p:sp>
    </p:spTree>
    <p:extLst>
      <p:ext uri="{BB962C8B-B14F-4D97-AF65-F5344CB8AC3E}">
        <p14:creationId xmlns:p14="http://schemas.microsoft.com/office/powerpoint/2010/main" val="20552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4020563-7749-4EF4-A26E-B39A667E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43" y="2247430"/>
            <a:ext cx="7216913" cy="359687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D4BF853-907F-4A2D-98A4-037CD7E4EF18}"/>
              </a:ext>
            </a:extLst>
          </p:cNvPr>
          <p:cNvSpPr txBox="1"/>
          <p:nvPr/>
        </p:nvSpPr>
        <p:spPr>
          <a:xfrm>
            <a:off x="267956" y="170038"/>
            <a:ext cx="11656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Nessie</a:t>
            </a:r>
            <a:r>
              <a:rPr lang="hr-HR" sz="2800" dirty="0"/>
              <a:t>?</a:t>
            </a:r>
          </a:p>
          <a:p>
            <a:pPr algn="r"/>
            <a:r>
              <a:rPr lang="hr-HR" sz="2800" dirty="0" err="1"/>
              <a:t>Why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Nessie</a:t>
            </a:r>
            <a:r>
              <a:rPr lang="hr-HR" sz="2800" dirty="0"/>
              <a:t> more </a:t>
            </a:r>
            <a:r>
              <a:rPr lang="hr-HR" sz="2800" dirty="0" err="1"/>
              <a:t>dangerous</a:t>
            </a:r>
            <a:r>
              <a:rPr lang="hr-HR" sz="2800" dirty="0"/>
              <a:t> </a:t>
            </a:r>
            <a:r>
              <a:rPr lang="hr-HR" sz="2800" dirty="0" err="1"/>
              <a:t>than</a:t>
            </a:r>
            <a:r>
              <a:rPr lang="hr-HR" sz="2800" dirty="0"/>
              <a:t> Yeti?</a:t>
            </a:r>
          </a:p>
          <a:p>
            <a:r>
              <a:rPr lang="hr-HR" sz="2800" dirty="0"/>
              <a:t>Who </a:t>
            </a:r>
            <a:r>
              <a:rPr lang="hr-HR" sz="2800" dirty="0" err="1"/>
              <a:t>is</a:t>
            </a:r>
            <a:r>
              <a:rPr lang="hr-HR" sz="2800" dirty="0"/>
              <a:t> Yeti?</a:t>
            </a:r>
          </a:p>
        </p:txBody>
      </p:sp>
    </p:spTree>
    <p:extLst>
      <p:ext uri="{BB962C8B-B14F-4D97-AF65-F5344CB8AC3E}">
        <p14:creationId xmlns:p14="http://schemas.microsoft.com/office/powerpoint/2010/main" val="30144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9B97F8F-8F30-43C7-9E50-95CE0E381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54" y="1097242"/>
            <a:ext cx="10814224" cy="53897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C656398-23D3-4814-8442-B197998D66DF}"/>
              </a:ext>
            </a:extLst>
          </p:cNvPr>
          <p:cNvSpPr txBox="1"/>
          <p:nvPr/>
        </p:nvSpPr>
        <p:spPr>
          <a:xfrm>
            <a:off x="1175657" y="4421275"/>
            <a:ext cx="217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Riding a horse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9DA6509-2755-4A8E-B9C9-A42D8E797BB2}"/>
              </a:ext>
            </a:extLst>
          </p:cNvPr>
          <p:cNvSpPr txBox="1"/>
          <p:nvPr/>
        </p:nvSpPr>
        <p:spPr>
          <a:xfrm>
            <a:off x="6246149" y="4501382"/>
            <a:ext cx="217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92D050"/>
                </a:solidFill>
              </a:rPr>
              <a:t>riding a camel.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2BDB9A3-7CBB-4C08-8FD3-5AE4F0868163}"/>
              </a:ext>
            </a:extLst>
          </p:cNvPr>
          <p:cNvSpPr txBox="1"/>
          <p:nvPr/>
        </p:nvSpPr>
        <p:spPr>
          <a:xfrm>
            <a:off x="985889" y="4882940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Beaches in Australia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5984A79-7157-4A78-A409-D30603E0882B}"/>
              </a:ext>
            </a:extLst>
          </p:cNvPr>
          <p:cNvSpPr txBox="1"/>
          <p:nvPr/>
        </p:nvSpPr>
        <p:spPr>
          <a:xfrm>
            <a:off x="5835318" y="4906905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beaches in Croatia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DA81CC9-7AFA-4CF4-A27B-3157C097CA8D}"/>
              </a:ext>
            </a:extLst>
          </p:cNvPr>
          <p:cNvSpPr txBox="1"/>
          <p:nvPr/>
        </p:nvSpPr>
        <p:spPr>
          <a:xfrm>
            <a:off x="843825" y="5161167"/>
            <a:ext cx="3125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92D050"/>
                </a:solidFill>
              </a:rPr>
              <a:t>Stories about real people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E69CAA9-C9F9-4F7C-9570-EF982CC36F91}"/>
              </a:ext>
            </a:extLst>
          </p:cNvPr>
          <p:cNvSpPr txBox="1"/>
          <p:nvPr/>
        </p:nvSpPr>
        <p:spPr>
          <a:xfrm>
            <a:off x="6815607" y="5252698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legends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D349260-5E4B-4E73-A40B-854D1E16AFBA}"/>
              </a:ext>
            </a:extLst>
          </p:cNvPr>
          <p:cNvSpPr txBox="1"/>
          <p:nvPr/>
        </p:nvSpPr>
        <p:spPr>
          <a:xfrm>
            <a:off x="1387824" y="5658610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Big cities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136FBBF-24FF-49AE-A279-D0EB0247A0F4}"/>
              </a:ext>
            </a:extLst>
          </p:cNvPr>
          <p:cNvSpPr txBox="1"/>
          <p:nvPr/>
        </p:nvSpPr>
        <p:spPr>
          <a:xfrm>
            <a:off x="7125955" y="5634804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small towns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93EBC630-B9D0-4827-8AB3-51A26A85C9DD}"/>
              </a:ext>
            </a:extLst>
          </p:cNvPr>
          <p:cNvSpPr txBox="1"/>
          <p:nvPr/>
        </p:nvSpPr>
        <p:spPr>
          <a:xfrm>
            <a:off x="985889" y="6039415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Travelling to Sydney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C3CDB15-FD30-464A-99C1-E12DF138C72E}"/>
              </a:ext>
            </a:extLst>
          </p:cNvPr>
          <p:cNvSpPr txBox="1"/>
          <p:nvPr/>
        </p:nvSpPr>
        <p:spPr>
          <a:xfrm>
            <a:off x="6023986" y="6069036"/>
            <a:ext cx="2581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>
                <a:solidFill>
                  <a:srgbClr val="92D050"/>
                </a:solidFill>
              </a:rPr>
              <a:t>travelling to London</a:t>
            </a:r>
          </a:p>
        </p:txBody>
      </p:sp>
    </p:spTree>
    <p:extLst>
      <p:ext uri="{BB962C8B-B14F-4D97-AF65-F5344CB8AC3E}">
        <p14:creationId xmlns:p14="http://schemas.microsoft.com/office/powerpoint/2010/main" val="4368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8072BEB-7C86-413E-B70B-27CBB6B8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8881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A5CD9480-7053-42E3-BF0A-A6B8ED2683AA}"/>
              </a:ext>
            </a:extLst>
          </p:cNvPr>
          <p:cNvSpPr txBox="1"/>
          <p:nvPr/>
        </p:nvSpPr>
        <p:spPr>
          <a:xfrm>
            <a:off x="5817140" y="379379"/>
            <a:ext cx="5321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Workbook</a:t>
            </a:r>
            <a:r>
              <a:rPr lang="hr-HR" sz="2800" dirty="0"/>
              <a:t> p. 65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C7E5CAB-A3BC-4E51-A474-C38F2EE2E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0" y="847725"/>
            <a:ext cx="11506200" cy="60102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6E69ABE-FE24-450D-982C-2BFE3BD11F8C}"/>
              </a:ext>
            </a:extLst>
          </p:cNvPr>
          <p:cNvSpPr txBox="1"/>
          <p:nvPr/>
        </p:nvSpPr>
        <p:spPr>
          <a:xfrm>
            <a:off x="943583" y="4223878"/>
            <a:ext cx="4718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             short    sporty     high</a:t>
            </a:r>
          </a:p>
          <a:p>
            <a:r>
              <a:rPr lang="hr-HR" sz="2800">
                <a:solidFill>
                  <a:srgbClr val="92D050"/>
                </a:solidFill>
              </a:rPr>
              <a:t>lazy    tidy      funny      kind     calm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D02C1C5-1214-44CC-B8D9-911D26CBEFD8}"/>
              </a:ext>
            </a:extLst>
          </p:cNvPr>
          <p:cNvSpPr txBox="1"/>
          <p:nvPr/>
        </p:nvSpPr>
        <p:spPr>
          <a:xfrm>
            <a:off x="6542007" y="4223877"/>
            <a:ext cx="47188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               difficult     nervous</a:t>
            </a:r>
          </a:p>
          <a:p>
            <a:r>
              <a:rPr lang="hr-HR" sz="2800">
                <a:solidFill>
                  <a:srgbClr val="92D050"/>
                </a:solidFill>
              </a:rPr>
              <a:t>patient    dangerous   comfortable   hard-working</a:t>
            </a:r>
          </a:p>
          <a:p>
            <a:r>
              <a:rPr lang="hr-HR" sz="2800">
                <a:solidFill>
                  <a:srgbClr val="92D050"/>
                </a:solidFill>
              </a:rPr>
              <a:t>curious   boring</a:t>
            </a:r>
          </a:p>
        </p:txBody>
      </p:sp>
    </p:spTree>
    <p:extLst>
      <p:ext uri="{BB962C8B-B14F-4D97-AF65-F5344CB8AC3E}">
        <p14:creationId xmlns:p14="http://schemas.microsoft.com/office/powerpoint/2010/main" val="118486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B1B16A5-9D84-4036-A567-57492235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7" y="738086"/>
            <a:ext cx="11687175" cy="30861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FE3744C-4B37-4CC9-9675-CDAC9D6A51BB}"/>
              </a:ext>
            </a:extLst>
          </p:cNvPr>
          <p:cNvSpPr txBox="1"/>
          <p:nvPr/>
        </p:nvSpPr>
        <p:spPr>
          <a:xfrm>
            <a:off x="2276273" y="1353183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lazier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A0B75D0-AF78-4BFB-AEFB-6CE05264EDE7}"/>
              </a:ext>
            </a:extLst>
          </p:cNvPr>
          <p:cNvSpPr txBox="1"/>
          <p:nvPr/>
        </p:nvSpPr>
        <p:spPr>
          <a:xfrm>
            <a:off x="8790562" y="1427761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braver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BB7BF88-EDF6-415D-8E66-B9E3021418FA}"/>
              </a:ext>
            </a:extLst>
          </p:cNvPr>
          <p:cNvSpPr txBox="1"/>
          <p:nvPr/>
        </p:nvSpPr>
        <p:spPr>
          <a:xfrm>
            <a:off x="8790562" y="2281136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calmer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960254A-50F4-4C03-B41C-E007C7723CCC}"/>
              </a:ext>
            </a:extLst>
          </p:cNvPr>
          <p:cNvSpPr txBox="1"/>
          <p:nvPr/>
        </p:nvSpPr>
        <p:spPr>
          <a:xfrm>
            <a:off x="8699770" y="2662901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sportier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B04EC2C-588E-4756-B6FF-B51D81A7E863}"/>
              </a:ext>
            </a:extLst>
          </p:cNvPr>
          <p:cNvSpPr txBox="1"/>
          <p:nvPr/>
        </p:nvSpPr>
        <p:spPr>
          <a:xfrm>
            <a:off x="2367065" y="1797008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patient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D846DEF-C607-4EC4-88FE-822481ED5466}"/>
              </a:ext>
            </a:extLst>
          </p:cNvPr>
          <p:cNvSpPr txBox="1"/>
          <p:nvPr/>
        </p:nvSpPr>
        <p:spPr>
          <a:xfrm>
            <a:off x="2367065" y="2240833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curious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B9D66D6-9B88-4BCC-80DA-2469F21960FA}"/>
              </a:ext>
            </a:extLst>
          </p:cNvPr>
          <p:cNvSpPr txBox="1"/>
          <p:nvPr/>
        </p:nvSpPr>
        <p:spPr>
          <a:xfrm>
            <a:off x="2457857" y="2694207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dangerous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32548F4-B660-4395-9139-A7066C1CBAC4}"/>
              </a:ext>
            </a:extLst>
          </p:cNvPr>
          <p:cNvSpPr txBox="1"/>
          <p:nvPr/>
        </p:nvSpPr>
        <p:spPr>
          <a:xfrm>
            <a:off x="2749685" y="3151661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comfortable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48C061B-B0EF-4908-AA73-64F602A29DE7}"/>
              </a:ext>
            </a:extLst>
          </p:cNvPr>
          <p:cNvSpPr txBox="1"/>
          <p:nvPr/>
        </p:nvSpPr>
        <p:spPr>
          <a:xfrm>
            <a:off x="8491131" y="1840555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famous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B832C07-488D-4ED9-ACB3-302DFE5B52B7}"/>
              </a:ext>
            </a:extLst>
          </p:cNvPr>
          <p:cNvSpPr txBox="1"/>
          <p:nvPr/>
        </p:nvSpPr>
        <p:spPr>
          <a:xfrm>
            <a:off x="8520061" y="3151661"/>
            <a:ext cx="349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more boring</a:t>
            </a:r>
          </a:p>
        </p:txBody>
      </p:sp>
    </p:spTree>
    <p:extLst>
      <p:ext uri="{BB962C8B-B14F-4D97-AF65-F5344CB8AC3E}">
        <p14:creationId xmlns:p14="http://schemas.microsoft.com/office/powerpoint/2010/main" val="368353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FC4B2EC-1956-4ABD-BFD4-AF5FB4CDF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4" y="456265"/>
            <a:ext cx="10972800" cy="596265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FA21BA42-8C7D-4C9A-9BDC-CDD8D9F566F4}"/>
              </a:ext>
            </a:extLst>
          </p:cNvPr>
          <p:cNvSpPr txBox="1"/>
          <p:nvPr/>
        </p:nvSpPr>
        <p:spPr>
          <a:xfrm>
            <a:off x="3044757" y="3397347"/>
            <a:ext cx="224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more famous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8A40D7CD-B97D-4DE1-9583-9B855EB8B271}"/>
              </a:ext>
            </a:extLst>
          </p:cNvPr>
          <p:cNvSpPr txBox="1"/>
          <p:nvPr/>
        </p:nvSpPr>
        <p:spPr>
          <a:xfrm>
            <a:off x="3706238" y="1778821"/>
            <a:ext cx="220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more popular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9B4305E-647D-4816-BD2A-FC97E5EBBE70}"/>
              </a:ext>
            </a:extLst>
          </p:cNvPr>
          <p:cNvSpPr txBox="1"/>
          <p:nvPr/>
        </p:nvSpPr>
        <p:spPr>
          <a:xfrm>
            <a:off x="2626467" y="2319221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longer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933C3C2-CB08-4499-AC10-C2BDFEC656D3}"/>
              </a:ext>
            </a:extLst>
          </p:cNvPr>
          <p:cNvSpPr txBox="1"/>
          <p:nvPr/>
        </p:nvSpPr>
        <p:spPr>
          <a:xfrm>
            <a:off x="2749685" y="4032740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better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C3D90D7-82AA-4101-8B40-D1DC32D98128}"/>
              </a:ext>
            </a:extLst>
          </p:cNvPr>
          <p:cNvSpPr txBox="1"/>
          <p:nvPr/>
        </p:nvSpPr>
        <p:spPr>
          <a:xfrm>
            <a:off x="5045412" y="4555960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healthier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EB0DC65-A651-49DC-AE05-3EEF7546715E}"/>
              </a:ext>
            </a:extLst>
          </p:cNvPr>
          <p:cNvSpPr txBox="1"/>
          <p:nvPr/>
        </p:nvSpPr>
        <p:spPr>
          <a:xfrm>
            <a:off x="3167974" y="5124512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worse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C7EDFB34-C459-4741-AA51-163B55C08893}"/>
              </a:ext>
            </a:extLst>
          </p:cNvPr>
          <p:cNvSpPr txBox="1"/>
          <p:nvPr/>
        </p:nvSpPr>
        <p:spPr>
          <a:xfrm>
            <a:off x="4033735" y="2693004"/>
            <a:ext cx="276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more interesting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6C0EAAC-0D15-486C-98D7-BB8E453FB23D}"/>
              </a:ext>
            </a:extLst>
          </p:cNvPr>
          <p:cNvSpPr txBox="1"/>
          <p:nvPr/>
        </p:nvSpPr>
        <p:spPr>
          <a:xfrm>
            <a:off x="2694561" y="1137910"/>
            <a:ext cx="1731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92D050"/>
                </a:solidFill>
              </a:rPr>
              <a:t>warmer</a:t>
            </a:r>
          </a:p>
        </p:txBody>
      </p:sp>
    </p:spTree>
    <p:extLst>
      <p:ext uri="{BB962C8B-B14F-4D97-AF65-F5344CB8AC3E}">
        <p14:creationId xmlns:p14="http://schemas.microsoft.com/office/powerpoint/2010/main" val="184089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6B24ECA-4886-43DD-8E5A-E1A2B70B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8520"/>
            <a:ext cx="12192000" cy="530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D60318E-BB5E-473A-BCF1-17A18FE7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46434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92C83D7-0D35-45ED-B2CB-14222CE87B00}"/>
              </a:ext>
            </a:extLst>
          </p:cNvPr>
          <p:cNvSpPr txBox="1"/>
          <p:nvPr/>
        </p:nvSpPr>
        <p:spPr>
          <a:xfrm>
            <a:off x="246435" y="3083668"/>
            <a:ext cx="2778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*Flying in a plane is faster than driving in a car.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1669FE2-5672-4268-94A9-26F3D423AE69}"/>
              </a:ext>
            </a:extLst>
          </p:cNvPr>
          <p:cNvSpPr txBox="1"/>
          <p:nvPr/>
        </p:nvSpPr>
        <p:spPr>
          <a:xfrm>
            <a:off x="3430621" y="3083667"/>
            <a:ext cx="2665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*Dolphins are more friendly than whales.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10CE138-47F5-4524-A383-63553C7CE769}"/>
              </a:ext>
            </a:extLst>
          </p:cNvPr>
          <p:cNvSpPr txBox="1"/>
          <p:nvPr/>
        </p:nvSpPr>
        <p:spPr>
          <a:xfrm>
            <a:off x="3363940" y="5048654"/>
            <a:ext cx="2665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92D050"/>
                </a:solidFill>
              </a:rPr>
              <a:t>*Science is more exciting than maths.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81C8498-B512-4DCB-B5DD-796F2F214356}"/>
              </a:ext>
            </a:extLst>
          </p:cNvPr>
          <p:cNvSpPr txBox="1"/>
          <p:nvPr/>
        </p:nvSpPr>
        <p:spPr>
          <a:xfrm>
            <a:off x="8968901" y="3637665"/>
            <a:ext cx="3015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92D050"/>
                </a:solidFill>
              </a:rPr>
              <a:t>* </a:t>
            </a:r>
            <a:r>
              <a:rPr lang="hr-HR" sz="2400" dirty="0" err="1">
                <a:solidFill>
                  <a:srgbClr val="92D050"/>
                </a:solidFill>
              </a:rPr>
              <a:t>Possible</a:t>
            </a:r>
            <a:r>
              <a:rPr lang="hr-HR" sz="2400" dirty="0">
                <a:solidFill>
                  <a:srgbClr val="92D050"/>
                </a:solidFill>
              </a:rPr>
              <a:t> </a:t>
            </a:r>
            <a:r>
              <a:rPr lang="hr-HR" sz="2400" dirty="0" err="1">
                <a:solidFill>
                  <a:srgbClr val="92D050"/>
                </a:solidFill>
              </a:rPr>
              <a:t>answers</a:t>
            </a:r>
            <a:r>
              <a:rPr lang="hr-HR" sz="2400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08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A6A5E0B-C88C-4430-BE48-B9B1AC9C4AFD}"/>
              </a:ext>
            </a:extLst>
          </p:cNvPr>
          <p:cNvSpPr txBox="1"/>
          <p:nvPr/>
        </p:nvSpPr>
        <p:spPr>
          <a:xfrm>
            <a:off x="502418" y="180870"/>
            <a:ext cx="10681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LET’S REVISE!</a:t>
            </a:r>
            <a:endParaRPr lang="hr-HR" sz="2800" i="1"/>
          </a:p>
        </p:txBody>
      </p:sp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91" y="2454072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968660" y="3737864"/>
            <a:ext cx="97489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SELF CHECK.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000" dirty="0">
                <a:hlinkClick r:id="rId4"/>
              </a:rPr>
              <a:t>https://www.e-sfera.hr/dodatni-digitalni-sadrzaji/b825980f-c02a-46f9-b98c-515f796fd6b6/</a:t>
            </a:r>
            <a:r>
              <a:rPr lang="hr-HR" sz="2000" dirty="0"/>
              <a:t> </a:t>
            </a:r>
          </a:p>
          <a:p>
            <a:pPr algn="ctr"/>
            <a:endParaRPr lang="hr-HR" sz="2800" b="1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DCE6119-3C46-4BE5-B530-A86CE7213CF0}"/>
              </a:ext>
            </a:extLst>
          </p:cNvPr>
          <p:cNvSpPr txBox="1"/>
          <p:nvPr/>
        </p:nvSpPr>
        <p:spPr>
          <a:xfrm>
            <a:off x="2317401" y="1624007"/>
            <a:ext cx="78954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hlinkClick r:id="rId5"/>
              </a:rPr>
              <a:t>https://learningapps.org/watch?v=p99t15uk518</a:t>
            </a:r>
            <a:r>
              <a:rPr lang="hr-HR" sz="2000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0361F2C-5AA7-4ABD-A319-9803E45143F1}"/>
              </a:ext>
            </a:extLst>
          </p:cNvPr>
          <p:cNvSpPr txBox="1"/>
          <p:nvPr/>
        </p:nvSpPr>
        <p:spPr>
          <a:xfrm>
            <a:off x="783771" y="873924"/>
            <a:ext cx="1040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PLAY AND LEARN</a:t>
            </a:r>
          </a:p>
        </p:txBody>
      </p:sp>
    </p:spTree>
    <p:extLst>
      <p:ext uri="{BB962C8B-B14F-4D97-AF65-F5344CB8AC3E}">
        <p14:creationId xmlns:p14="http://schemas.microsoft.com/office/powerpoint/2010/main" val="142329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BDCBD-66F4-4AA5-9956-1E3B02E3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57" y="442480"/>
            <a:ext cx="2472622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5A08D8-5A81-4E78-A15A-6D9A90E248FC}"/>
              </a:ext>
            </a:extLst>
          </p:cNvPr>
          <p:cNvSpPr txBox="1"/>
          <p:nvPr/>
        </p:nvSpPr>
        <p:spPr>
          <a:xfrm>
            <a:off x="774107" y="2016068"/>
            <a:ext cx="974891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LEARN MORE.</a:t>
            </a:r>
          </a:p>
          <a:p>
            <a:pPr algn="ctr"/>
            <a:endParaRPr lang="hr-HR" sz="2800" b="1" dirty="0"/>
          </a:p>
          <a:p>
            <a:pPr algn="ctr"/>
            <a:r>
              <a:rPr lang="hr-HR" sz="2800" b="1" dirty="0">
                <a:hlinkClick r:id="rId4"/>
              </a:rPr>
              <a:t>https://www.e-sfera.hr/dodatni-digitalni-sadrzaji/b825980f-c02a-46f9-b98c-515f796fd6b6/</a:t>
            </a:r>
            <a:r>
              <a:rPr lang="hr-HR" sz="2800" b="1" dirty="0"/>
              <a:t> </a:t>
            </a:r>
          </a:p>
          <a:p>
            <a:pPr algn="ctr"/>
            <a:endParaRPr lang="hr-HR" sz="2800" b="1" dirty="0"/>
          </a:p>
          <a:p>
            <a:pPr algn="ctr" fontAlgn="t"/>
            <a:r>
              <a:rPr lang="hr-HR" sz="2800" b="1" dirty="0" err="1"/>
              <a:t>Mysterious</a:t>
            </a:r>
            <a:r>
              <a:rPr lang="hr-HR" sz="2800" b="1" dirty="0"/>
              <a:t> </a:t>
            </a:r>
            <a:r>
              <a:rPr lang="hr-HR" sz="2800" b="1" dirty="0" err="1"/>
              <a:t>creatures</a:t>
            </a:r>
            <a:endParaRPr lang="hr-HR" sz="2800" b="1" dirty="0"/>
          </a:p>
          <a:p>
            <a:br>
              <a:rPr lang="hr-HR" dirty="0"/>
            </a:b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2355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051F0CA-B9A0-4043-9C07-0B14B579E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5282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9CFE316-C6EF-4622-A8C2-A2031080D96E}"/>
              </a:ext>
            </a:extLst>
          </p:cNvPr>
          <p:cNvSpPr txBox="1"/>
          <p:nvPr/>
        </p:nvSpPr>
        <p:spPr>
          <a:xfrm>
            <a:off x="5432897" y="931782"/>
            <a:ext cx="6536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living</a:t>
            </a:r>
            <a:r>
              <a:rPr lang="hr-HR" sz="2800" dirty="0"/>
              <a:t> </a:t>
            </a:r>
            <a:r>
              <a:rPr lang="hr-HR" sz="2800" dirty="0" err="1"/>
              <a:t>things</a:t>
            </a:r>
            <a:r>
              <a:rPr lang="hr-HR" sz="2800" dirty="0"/>
              <a:t> </a:t>
            </a:r>
            <a:r>
              <a:rPr lang="hr-HR" sz="2800" dirty="0" err="1"/>
              <a:t>can</a:t>
            </a:r>
            <a:r>
              <a:rPr lang="hr-HR" sz="2800" dirty="0"/>
              <a:t> </a:t>
            </a:r>
            <a:r>
              <a:rPr lang="hr-HR" sz="2800" dirty="0" err="1"/>
              <a:t>you</a:t>
            </a:r>
            <a:r>
              <a:rPr lang="hr-HR" sz="2800" dirty="0"/>
              <a:t> </a:t>
            </a:r>
            <a:r>
              <a:rPr lang="hr-HR" sz="2800" dirty="0" err="1"/>
              <a:t>see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?</a:t>
            </a:r>
          </a:p>
          <a:p>
            <a:pPr algn="ctr"/>
            <a:r>
              <a:rPr lang="hr-HR" sz="2800" dirty="0" err="1"/>
              <a:t>What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 </a:t>
            </a:r>
            <a:r>
              <a:rPr lang="hr-HR" sz="2800" dirty="0" err="1"/>
              <a:t>doing</a:t>
            </a:r>
            <a:r>
              <a:rPr lang="hr-HR" sz="2800" dirty="0"/>
              <a:t>?</a:t>
            </a:r>
          </a:p>
          <a:p>
            <a:pPr algn="ctr"/>
            <a:r>
              <a:rPr lang="hr-HR" sz="2800" dirty="0" err="1"/>
              <a:t>Where</a:t>
            </a:r>
            <a:r>
              <a:rPr lang="hr-HR" sz="2800" dirty="0"/>
              <a:t> are </a:t>
            </a:r>
            <a:r>
              <a:rPr lang="hr-HR" sz="2800" dirty="0" err="1"/>
              <a:t>they</a:t>
            </a:r>
            <a:r>
              <a:rPr lang="hr-HR" sz="2800" dirty="0"/>
              <a:t>?</a:t>
            </a:r>
          </a:p>
          <a:p>
            <a:pPr algn="ctr"/>
            <a:endParaRPr lang="hr-HR" sz="2800" i="1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0DBB0C6-4FBA-491B-B192-28A72D719ED0}"/>
              </a:ext>
            </a:extLst>
          </p:cNvPr>
          <p:cNvSpPr/>
          <p:nvPr/>
        </p:nvSpPr>
        <p:spPr>
          <a:xfrm>
            <a:off x="5768501" y="931782"/>
            <a:ext cx="5982512" cy="526297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89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B98E1A1-FB57-4FAE-8C5E-DEDCABA7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243" y="1767442"/>
            <a:ext cx="9368413" cy="4912874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D4BB8B7-D135-4618-A88F-52DA4881686F}"/>
              </a:ext>
            </a:extLst>
          </p:cNvPr>
          <p:cNvSpPr txBox="1"/>
          <p:nvPr/>
        </p:nvSpPr>
        <p:spPr>
          <a:xfrm>
            <a:off x="428017" y="177684"/>
            <a:ext cx="11439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Who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Greg </a:t>
            </a:r>
            <a:r>
              <a:rPr lang="hr-HR" sz="2600" dirty="0" err="1"/>
              <a:t>is</a:t>
            </a:r>
            <a:r>
              <a:rPr lang="hr-HR" sz="2600" dirty="0"/>
              <a:t>? </a:t>
            </a:r>
            <a:r>
              <a:rPr lang="hr-HR" sz="2600" dirty="0" err="1"/>
              <a:t>Is</a:t>
            </a:r>
            <a:r>
              <a:rPr lang="hr-HR" sz="2600" dirty="0"/>
              <a:t> he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photos</a:t>
            </a:r>
            <a:r>
              <a:rPr lang="hr-HR" sz="2600" dirty="0"/>
              <a:t>? </a:t>
            </a:r>
          </a:p>
          <a:p>
            <a:r>
              <a:rPr lang="hr-HR" sz="2600" dirty="0"/>
              <a:t>Are </a:t>
            </a:r>
            <a:r>
              <a:rPr lang="hr-HR" sz="2600" dirty="0" err="1"/>
              <a:t>Clive</a:t>
            </a:r>
            <a:r>
              <a:rPr lang="hr-HR" sz="2600" dirty="0"/>
              <a:t>, Daisy </a:t>
            </a:r>
            <a:r>
              <a:rPr lang="hr-HR" sz="2600" dirty="0" err="1"/>
              <a:t>and</a:t>
            </a:r>
            <a:r>
              <a:rPr lang="hr-HR" sz="2600" dirty="0"/>
              <a:t> Amy </a:t>
            </a:r>
            <a:r>
              <a:rPr lang="hr-HR" sz="2600" dirty="0" err="1"/>
              <a:t>in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photos</a:t>
            </a:r>
            <a:r>
              <a:rPr lang="hr-HR" sz="2600" dirty="0"/>
              <a:t>?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7FC906B-3C2A-4ABF-9932-AA14E83BE0E1}"/>
              </a:ext>
            </a:extLst>
          </p:cNvPr>
          <p:cNvSpPr txBox="1"/>
          <p:nvPr/>
        </p:nvSpPr>
        <p:spPr>
          <a:xfrm>
            <a:off x="1610016" y="1070236"/>
            <a:ext cx="699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Read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dialogue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answers</a:t>
            </a:r>
            <a:r>
              <a:rPr lang="hr-H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1B37CD-09D9-4C9B-8F91-60C1AF6A1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1" y="1523005"/>
            <a:ext cx="11877675" cy="35909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93308E0-FA9A-48A9-8632-B883BD3F1793}"/>
              </a:ext>
            </a:extLst>
          </p:cNvPr>
          <p:cNvSpPr txBox="1"/>
          <p:nvPr/>
        </p:nvSpPr>
        <p:spPr>
          <a:xfrm>
            <a:off x="291402" y="170822"/>
            <a:ext cx="1124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dialogues</a:t>
            </a:r>
            <a:r>
              <a:rPr lang="hr-HR" sz="2600" dirty="0"/>
              <a:t>.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could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use to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CB2B3A9-36B0-4B26-ADFD-39D5A698E82F}"/>
              </a:ext>
            </a:extLst>
          </p:cNvPr>
          <p:cNvSpPr txBox="1"/>
          <p:nvPr/>
        </p:nvSpPr>
        <p:spPr>
          <a:xfrm>
            <a:off x="291402" y="5365140"/>
            <a:ext cx="6189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25E41FC-D32C-4AC7-8D0E-5050E011E1CC}"/>
              </a:ext>
            </a:extLst>
          </p:cNvPr>
          <p:cNvSpPr txBox="1"/>
          <p:nvPr/>
        </p:nvSpPr>
        <p:spPr>
          <a:xfrm>
            <a:off x="7078771" y="5334995"/>
            <a:ext cx="45493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https://www.e-sfera.hr/dodatni-digitalni-sadrzaji/b825980f-c02a-46f9-b98c-515f796fd6b6/assets/audio/42_unit_6_clive_4.mp3</a:t>
            </a:r>
            <a:r>
              <a:rPr lang="hr-HR"/>
              <a:t> </a:t>
            </a:r>
          </a:p>
        </p:txBody>
      </p:sp>
      <p:pic>
        <p:nvPicPr>
          <p:cNvPr id="9" name="42_unit_6_clive_4">
            <a:hlinkClick r:id="" action="ppaction://media"/>
            <a:extLst>
              <a:ext uri="{FF2B5EF4-FFF2-40B4-BE49-F238E27FC236}">
                <a16:creationId xmlns:a16="http://schemas.microsoft.com/office/drawing/2014/main" id="{7A41DD51-1DFE-4055-BF89-A957C2C31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2890" y="5573561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9E765816-CB09-452D-997E-2C89CDC5C3C9}"/>
              </a:ext>
            </a:extLst>
          </p:cNvPr>
          <p:cNvSpPr txBox="1"/>
          <p:nvPr/>
        </p:nvSpPr>
        <p:spPr>
          <a:xfrm>
            <a:off x="2361363" y="3938954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dangerous</a:t>
            </a:r>
          </a:p>
        </p:txBody>
      </p:sp>
    </p:spTree>
    <p:extLst>
      <p:ext uri="{BB962C8B-B14F-4D97-AF65-F5344CB8AC3E}">
        <p14:creationId xmlns:p14="http://schemas.microsoft.com/office/powerpoint/2010/main" val="177275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1B37CD-09D9-4C9B-8F91-60C1AF6A1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1" y="1523005"/>
            <a:ext cx="11877675" cy="35909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93308E0-FA9A-48A9-8632-B883BD3F1793}"/>
              </a:ext>
            </a:extLst>
          </p:cNvPr>
          <p:cNvSpPr txBox="1"/>
          <p:nvPr/>
        </p:nvSpPr>
        <p:spPr>
          <a:xfrm>
            <a:off x="291402" y="170822"/>
            <a:ext cx="1124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dialogues</a:t>
            </a:r>
            <a:r>
              <a:rPr lang="hr-HR" sz="2600" dirty="0"/>
              <a:t>.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could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use to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CB2B3A9-36B0-4B26-ADFD-39D5A698E82F}"/>
              </a:ext>
            </a:extLst>
          </p:cNvPr>
          <p:cNvSpPr txBox="1"/>
          <p:nvPr/>
        </p:nvSpPr>
        <p:spPr>
          <a:xfrm>
            <a:off x="291402" y="5365140"/>
            <a:ext cx="6189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E765816-CB09-452D-997E-2C89CDC5C3C9}"/>
              </a:ext>
            </a:extLst>
          </p:cNvPr>
          <p:cNvSpPr txBox="1"/>
          <p:nvPr/>
        </p:nvSpPr>
        <p:spPr>
          <a:xfrm>
            <a:off x="2361363" y="3938954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90D8D87-5B33-4BE2-9D9F-B4283D14B212}"/>
              </a:ext>
            </a:extLst>
          </p:cNvPr>
          <p:cNvSpPr txBox="1"/>
          <p:nvPr/>
        </p:nvSpPr>
        <p:spPr>
          <a:xfrm>
            <a:off x="6204564" y="3708121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sea</a:t>
            </a:r>
          </a:p>
        </p:txBody>
      </p:sp>
      <p:pic>
        <p:nvPicPr>
          <p:cNvPr id="3" name="43_unit_6_daisy">
            <a:hlinkClick r:id="" action="ppaction://media"/>
            <a:extLst>
              <a:ext uri="{FF2B5EF4-FFF2-40B4-BE49-F238E27FC236}">
                <a16:creationId xmlns:a16="http://schemas.microsoft.com/office/drawing/2014/main" id="{D18C59C9-D6E2-41FA-8873-E440B8E19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088" y="5324053"/>
            <a:ext cx="487363" cy="487363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494DD433-D8FA-4B70-BE7F-8BA0D37F780B}"/>
              </a:ext>
            </a:extLst>
          </p:cNvPr>
          <p:cNvSpPr txBox="1"/>
          <p:nvPr/>
        </p:nvSpPr>
        <p:spPr>
          <a:xfrm>
            <a:off x="7676352" y="4999614"/>
            <a:ext cx="32431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6"/>
              </a:rPr>
              <a:t>https://www.e-sfera.hr/dodatni-digitalni-sadrzaji/b825980f-c02a-46f9-b98c-515f796fd6b6/assets/audio/43_unit_6_daisy.mp3</a:t>
            </a:r>
            <a:r>
              <a:rPr lang="hr-H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065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1B37CD-09D9-4C9B-8F91-60C1AF6A1F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1" y="1523005"/>
            <a:ext cx="11877675" cy="35909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93308E0-FA9A-48A9-8632-B883BD3F1793}"/>
              </a:ext>
            </a:extLst>
          </p:cNvPr>
          <p:cNvSpPr txBox="1"/>
          <p:nvPr/>
        </p:nvSpPr>
        <p:spPr>
          <a:xfrm>
            <a:off x="291402" y="170822"/>
            <a:ext cx="112441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Look</a:t>
            </a:r>
            <a:r>
              <a:rPr lang="hr-HR" sz="2600" dirty="0"/>
              <a:t> at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dialogues</a:t>
            </a:r>
            <a:r>
              <a:rPr lang="hr-HR" sz="2600" dirty="0"/>
              <a:t>. </a:t>
            </a:r>
            <a:r>
              <a:rPr lang="hr-HR" sz="2600" dirty="0" err="1"/>
              <a:t>Which</a:t>
            </a:r>
            <a:r>
              <a:rPr lang="hr-HR" sz="2600" dirty="0"/>
              <a:t> </a:t>
            </a:r>
            <a:r>
              <a:rPr lang="hr-HR" sz="2600" dirty="0" err="1"/>
              <a:t>words</a:t>
            </a:r>
            <a:r>
              <a:rPr lang="hr-HR" sz="2600" dirty="0"/>
              <a:t> </a:t>
            </a:r>
            <a:r>
              <a:rPr lang="hr-HR" sz="2600" dirty="0" err="1"/>
              <a:t>could</a:t>
            </a:r>
            <a:r>
              <a:rPr lang="hr-HR" sz="2600" dirty="0"/>
              <a:t> </a:t>
            </a:r>
            <a:r>
              <a:rPr lang="hr-HR" sz="2600" dirty="0" err="1"/>
              <a:t>you</a:t>
            </a:r>
            <a:r>
              <a:rPr lang="hr-HR" sz="2600" dirty="0"/>
              <a:t> use to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CB2B3A9-36B0-4B26-ADFD-39D5A698E82F}"/>
              </a:ext>
            </a:extLst>
          </p:cNvPr>
          <p:cNvSpPr txBox="1"/>
          <p:nvPr/>
        </p:nvSpPr>
        <p:spPr>
          <a:xfrm>
            <a:off x="291402" y="5365140"/>
            <a:ext cx="61897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Listen</a:t>
            </a:r>
            <a:r>
              <a:rPr lang="hr-HR" sz="2600" dirty="0"/>
              <a:t> </a:t>
            </a:r>
            <a:r>
              <a:rPr lang="hr-HR" sz="2600" dirty="0" err="1"/>
              <a:t>and</a:t>
            </a:r>
            <a:r>
              <a:rPr lang="hr-HR" sz="2600" dirty="0"/>
              <a:t> </a:t>
            </a:r>
            <a:r>
              <a:rPr lang="hr-HR" sz="2600" dirty="0" err="1"/>
              <a:t>complete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sentences</a:t>
            </a:r>
            <a:r>
              <a:rPr lang="hr-HR" sz="26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E765816-CB09-452D-997E-2C89CDC5C3C9}"/>
              </a:ext>
            </a:extLst>
          </p:cNvPr>
          <p:cNvSpPr txBox="1"/>
          <p:nvPr/>
        </p:nvSpPr>
        <p:spPr>
          <a:xfrm>
            <a:off x="2361363" y="3938954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dangerous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90D8D87-5B33-4BE2-9D9F-B4283D14B212}"/>
              </a:ext>
            </a:extLst>
          </p:cNvPr>
          <p:cNvSpPr txBox="1"/>
          <p:nvPr/>
        </p:nvSpPr>
        <p:spPr>
          <a:xfrm>
            <a:off x="6204564" y="3708121"/>
            <a:ext cx="1748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sea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7F63865-7775-4575-B947-9043F2982354}"/>
              </a:ext>
            </a:extLst>
          </p:cNvPr>
          <p:cNvSpPr txBox="1"/>
          <p:nvPr/>
        </p:nvSpPr>
        <p:spPr>
          <a:xfrm>
            <a:off x="10019881" y="4302370"/>
            <a:ext cx="174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>
                <a:solidFill>
                  <a:srgbClr val="FF0000"/>
                </a:solidFill>
              </a:rPr>
              <a:t>yes, they are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B174CFE-3033-47D3-A099-DA8321B92888}"/>
              </a:ext>
            </a:extLst>
          </p:cNvPr>
          <p:cNvSpPr txBox="1"/>
          <p:nvPr/>
        </p:nvSpPr>
        <p:spPr>
          <a:xfrm>
            <a:off x="8051243" y="4969469"/>
            <a:ext cx="34943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5"/>
              </a:rPr>
              <a:t>https://www.e-sfera.hr/dodatni-digitalni-sadrzaji/b825980f-c02a-46f9-b98c-515f796fd6b6/assets/audio/44_unit_6_amy.mp3</a:t>
            </a:r>
            <a:r>
              <a:rPr lang="hr-HR"/>
              <a:t> </a:t>
            </a:r>
          </a:p>
        </p:txBody>
      </p:sp>
      <p:pic>
        <p:nvPicPr>
          <p:cNvPr id="3" name="44_unit_6_amy">
            <a:hlinkClick r:id="" action="ppaction://media"/>
            <a:extLst>
              <a:ext uri="{FF2B5EF4-FFF2-40B4-BE49-F238E27FC236}">
                <a16:creationId xmlns:a16="http://schemas.microsoft.com/office/drawing/2014/main" id="{9905D89D-1071-471A-BF41-E1A04BD0B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39250" y="55735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2B206A3-8B0F-41FD-BD7D-562D69B8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3" y="1634427"/>
            <a:ext cx="10782300" cy="23431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5117858-634E-4154-A2CD-E008132651A9}"/>
              </a:ext>
            </a:extLst>
          </p:cNvPr>
          <p:cNvSpPr txBox="1"/>
          <p:nvPr/>
        </p:nvSpPr>
        <p:spPr>
          <a:xfrm>
            <a:off x="532563" y="381837"/>
            <a:ext cx="1111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Complete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sentences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missing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30EED35-1168-43CB-AF23-FDDAE83D3EC7}"/>
              </a:ext>
            </a:extLst>
          </p:cNvPr>
          <p:cNvSpPr txBox="1"/>
          <p:nvPr/>
        </p:nvSpPr>
        <p:spPr>
          <a:xfrm>
            <a:off x="8229600" y="2049864"/>
            <a:ext cx="22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summer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1AC25F0-B364-4093-8141-22572953FA50}"/>
              </a:ext>
            </a:extLst>
          </p:cNvPr>
          <p:cNvSpPr txBox="1"/>
          <p:nvPr/>
        </p:nvSpPr>
        <p:spPr>
          <a:xfrm>
            <a:off x="7124281" y="2544392"/>
            <a:ext cx="22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lake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9DF4D38-E08E-4833-B819-B8CAAC8546A8}"/>
              </a:ext>
            </a:extLst>
          </p:cNvPr>
          <p:cNvSpPr txBox="1"/>
          <p:nvPr/>
        </p:nvSpPr>
        <p:spPr>
          <a:xfrm>
            <a:off x="4834932" y="3382049"/>
            <a:ext cx="2210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180828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774BC60-72E8-4303-B92D-3A95494B6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18" y="1402115"/>
            <a:ext cx="10748647" cy="324959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4F8E19B-D913-49CB-B3AA-FAFA9F1218BB}"/>
              </a:ext>
            </a:extLst>
          </p:cNvPr>
          <p:cNvSpPr txBox="1"/>
          <p:nvPr/>
        </p:nvSpPr>
        <p:spPr>
          <a:xfrm>
            <a:off x="200967" y="241160"/>
            <a:ext cx="1147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bold</a:t>
            </a:r>
            <a:r>
              <a:rPr lang="hr-HR" sz="2800" dirty="0"/>
              <a:t>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CE3D008-B3DF-4212-9C0A-3D2833E2A22D}"/>
              </a:ext>
            </a:extLst>
          </p:cNvPr>
          <p:cNvSpPr txBox="1"/>
          <p:nvPr/>
        </p:nvSpPr>
        <p:spPr>
          <a:xfrm>
            <a:off x="200967" y="4858554"/>
            <a:ext cx="1183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What</a:t>
            </a:r>
            <a:r>
              <a:rPr lang="hr-HR" sz="2800" dirty="0"/>
              <a:t> </a:t>
            </a:r>
            <a:r>
              <a:rPr lang="hr-HR" sz="2800" dirty="0" err="1"/>
              <a:t>type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words</a:t>
            </a:r>
            <a:r>
              <a:rPr lang="hr-HR" sz="2800" dirty="0"/>
              <a:t> are </a:t>
            </a:r>
            <a:r>
              <a:rPr lang="hr-HR" sz="2800" i="1" dirty="0" err="1"/>
              <a:t>dangerous</a:t>
            </a:r>
            <a:r>
              <a:rPr lang="hr-HR" sz="2800" i="1" dirty="0"/>
              <a:t>, </a:t>
            </a:r>
            <a:r>
              <a:rPr lang="hr-HR" sz="2800" i="1" dirty="0" err="1"/>
              <a:t>interesting</a:t>
            </a:r>
            <a:r>
              <a:rPr lang="hr-HR" sz="2800" i="1" dirty="0"/>
              <a:t>, </a:t>
            </a:r>
            <a:r>
              <a:rPr lang="hr-HR" sz="2800" i="1" dirty="0" err="1"/>
              <a:t>beautiful</a:t>
            </a:r>
            <a:r>
              <a:rPr lang="hr-HR" sz="2800" i="1" dirty="0"/>
              <a:t>, </a:t>
            </a:r>
            <a:r>
              <a:rPr lang="hr-HR" sz="2800" i="1" dirty="0" err="1"/>
              <a:t>patient</a:t>
            </a:r>
            <a:r>
              <a:rPr lang="hr-HR" sz="2800" i="1" dirty="0"/>
              <a:t>?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EF5243B-6108-4D25-9156-B2A894FB5366}"/>
              </a:ext>
            </a:extLst>
          </p:cNvPr>
          <p:cNvSpPr txBox="1"/>
          <p:nvPr/>
        </p:nvSpPr>
        <p:spPr>
          <a:xfrm>
            <a:off x="4047578" y="5708613"/>
            <a:ext cx="2974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They’re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adjectives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01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0A29003-FCCE-495E-A042-F9E3FF1CB5A5}"/>
              </a:ext>
            </a:extLst>
          </p:cNvPr>
          <p:cNvSpPr txBox="1"/>
          <p:nvPr/>
        </p:nvSpPr>
        <p:spPr>
          <a:xfrm>
            <a:off x="602901" y="261257"/>
            <a:ext cx="1062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adjectives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chart</a:t>
            </a:r>
            <a:r>
              <a:rPr lang="hr-HR" sz="2400" dirty="0"/>
              <a:t>. </a:t>
            </a:r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difference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endParaRPr lang="hr-HR" sz="2400" dirty="0"/>
          </a:p>
        </p:txBody>
      </p:sp>
      <p:graphicFrame>
        <p:nvGraphicFramePr>
          <p:cNvPr id="12" name="Tablica 12">
            <a:extLst>
              <a:ext uri="{FF2B5EF4-FFF2-40B4-BE49-F238E27FC236}">
                <a16:creationId xmlns:a16="http://schemas.microsoft.com/office/drawing/2014/main" id="{BF95534C-F3C9-4FD3-8E4E-AE1DE3DB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457919"/>
              </p:ext>
            </p:extLst>
          </p:nvPr>
        </p:nvGraphicFramePr>
        <p:xfrm>
          <a:off x="1720028" y="1322095"/>
          <a:ext cx="8128000" cy="2438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72638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5141333"/>
                    </a:ext>
                  </a:extLst>
                </a:gridCol>
              </a:tblGrid>
              <a:tr h="237764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04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/>
                        <a:t>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0"/>
                        <a:t>dangerous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80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0"/>
                        <a:t>interesting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3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/>
                        <a:t>easy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0"/>
                        <a:t>beautiful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641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/>
                        <a:t>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i="0"/>
                        <a:t>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60766"/>
                  </a:ext>
                </a:extLst>
              </a:tr>
            </a:tbl>
          </a:graphicData>
        </a:graphic>
      </p:graphicFrame>
      <p:sp>
        <p:nvSpPr>
          <p:cNvPr id="13" name="Strelica: prema dolje 12">
            <a:extLst>
              <a:ext uri="{FF2B5EF4-FFF2-40B4-BE49-F238E27FC236}">
                <a16:creationId xmlns:a16="http://schemas.microsoft.com/office/drawing/2014/main" id="{3C1F1832-D869-4CF6-9CEA-080E0709D12F}"/>
              </a:ext>
            </a:extLst>
          </p:cNvPr>
          <p:cNvSpPr/>
          <p:nvPr/>
        </p:nvSpPr>
        <p:spPr>
          <a:xfrm>
            <a:off x="3517750" y="3872753"/>
            <a:ext cx="344245" cy="94858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prema dolje 13">
            <a:extLst>
              <a:ext uri="{FF2B5EF4-FFF2-40B4-BE49-F238E27FC236}">
                <a16:creationId xmlns:a16="http://schemas.microsoft.com/office/drawing/2014/main" id="{805841FA-CB83-4856-B45F-C478F4BA1250}"/>
              </a:ext>
            </a:extLst>
          </p:cNvPr>
          <p:cNvSpPr/>
          <p:nvPr/>
        </p:nvSpPr>
        <p:spPr>
          <a:xfrm>
            <a:off x="7607449" y="3872753"/>
            <a:ext cx="344245" cy="94858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01F5683-3D02-425F-AB9E-C13FE5F1F84C}"/>
              </a:ext>
            </a:extLst>
          </p:cNvPr>
          <p:cNvSpPr txBox="1"/>
          <p:nvPr/>
        </p:nvSpPr>
        <p:spPr>
          <a:xfrm>
            <a:off x="2280621" y="5077609"/>
            <a:ext cx="381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short adjectives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5C45A21-666C-4416-9143-73481FDA8660}"/>
              </a:ext>
            </a:extLst>
          </p:cNvPr>
          <p:cNvSpPr txBox="1"/>
          <p:nvPr/>
        </p:nvSpPr>
        <p:spPr>
          <a:xfrm>
            <a:off x="6671534" y="5077609"/>
            <a:ext cx="3815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FF0000"/>
                </a:solidFill>
              </a:rPr>
              <a:t>long adjectives</a:t>
            </a:r>
          </a:p>
        </p:txBody>
      </p:sp>
    </p:spTree>
    <p:extLst>
      <p:ext uri="{BB962C8B-B14F-4D97-AF65-F5344CB8AC3E}">
        <p14:creationId xmlns:p14="http://schemas.microsoft.com/office/powerpoint/2010/main" val="17999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7240</TotalTime>
  <Words>505</Words>
  <Application>Microsoft Office PowerPoint</Application>
  <PresentationFormat>Widescreen</PresentationFormat>
  <Paragraphs>105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UNIT 6:  Around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300</cp:revision>
  <dcterms:created xsi:type="dcterms:W3CDTF">2020-09-19T11:02:00Z</dcterms:created>
  <dcterms:modified xsi:type="dcterms:W3CDTF">2022-09-20T11:29:14Z</dcterms:modified>
</cp:coreProperties>
</file>